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83" r:id="rId5"/>
    <p:sldId id="264" r:id="rId6"/>
    <p:sldId id="265" r:id="rId7"/>
    <p:sldId id="266"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Lst>
  <p:sldSz cx="15119350" cy="10691813"/>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128" y="54"/>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132virtualwing.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132virtualwing.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132virtualwing.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SRNTGT100</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a:t>
            </a:r>
            <a:r>
              <a:rPr lang="en-GB" sz="4000" dirty="0"/>
              <a:t>Severomorsk Ammunition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01996E76-C639-50FB-60F7-12676020C235}"/>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Ammunition Depots</a:t>
                      </a:r>
                      <a:endParaRPr dirty="0"/>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Storage sites for weapons, ammunition, and military supplies.</a:t>
                      </a:r>
                      <a:endParaRPr dirty="0"/>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dirty="0"/>
                        <a:t>Centers where goods are stored, sorted, and distributed for transportation.</a:t>
                      </a:r>
                      <a:endParaRPr dirty="0"/>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90" name="Google Shape;290;p2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dirty="0"/>
                        <a:t>Communication and Surveillance</a:t>
                      </a:r>
                      <a:endParaRPr sz="1300" b="1" dirty="0"/>
                    </a:p>
                  </a:txBody>
                  <a:tcPr marL="28575" marR="28575" marT="19050" marB="19050" anchor="ctr">
                    <a:solidFill>
                      <a:srgbClr val="0061C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dirty="0"/>
                        <a:t>Industries producing essential materials and goods necessary for national defense.</a:t>
                      </a:r>
                      <a:endParaRPr sz="1300" dirty="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heavy materials like steel for construction and defense use.</a:t>
                      </a:r>
                      <a:endParaRPr sz="130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dirty="0"/>
                        <a:t>Institutions supporting the judicial system, including courts and correctional facilities.</a:t>
                      </a:r>
                      <a:endParaRPr dirty="0"/>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97" name="Google Shape;297;p30">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304" name="Google Shape;304;p3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311" name="Google Shape;311;p3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a16="http://schemas.microsoft.com/office/drawing/2014/main" id="{F1616BFC-C45C-30D3-33C7-648A4DABC131}"/>
              </a:ext>
            </a:extLst>
          </p:cNvPr>
          <p:cNvPicPr>
            <a:picLocks noChangeAspect="1"/>
          </p:cNvPicPr>
          <p:nvPr/>
        </p:nvPicPr>
        <p:blipFill>
          <a:blip r:embed="rId3"/>
          <a:srcRect t="4493" b="3131"/>
          <a:stretch/>
        </p:blipFill>
        <p:spPr>
          <a:xfrm>
            <a:off x="-1" y="1921523"/>
            <a:ext cx="15117415" cy="8770290"/>
          </a:xfrm>
          <a:prstGeom prst="rect">
            <a:avLst/>
          </a:prstGeom>
        </p:spPr>
      </p:pic>
      <p:sp>
        <p:nvSpPr>
          <p:cNvPr id="67" name="Google Shape;67;p14"/>
          <p:cNvSpPr txBox="1"/>
          <p:nvPr/>
        </p:nvSpPr>
        <p:spPr>
          <a:xfrm>
            <a:off x="8989255" y="5738690"/>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Ammunition Factory </a:t>
            </a:r>
            <a:br>
              <a:rPr lang="en-GB" b="1" dirty="0">
                <a:solidFill>
                  <a:schemeClr val="dk1"/>
                </a:solidFill>
              </a:rPr>
            </a:br>
            <a:r>
              <a:rPr lang="en-GB" b="1" dirty="0">
                <a:solidFill>
                  <a:schemeClr val="dk1"/>
                </a:solidFill>
              </a:rPr>
              <a:t>SRNTGT100</a:t>
            </a:r>
            <a:endParaRPr b="1" dirty="0">
              <a:solidFill>
                <a:schemeClr val="dk1"/>
              </a:solidFill>
            </a:endParaRPr>
          </a:p>
        </p:txBody>
      </p:sp>
      <p:cxnSp>
        <p:nvCxnSpPr>
          <p:cNvPr id="68" name="Google Shape;68;p14"/>
          <p:cNvCxnSpPr>
            <a:cxnSpLocks/>
          </p:cNvCxnSpPr>
          <p:nvPr/>
        </p:nvCxnSpPr>
        <p:spPr>
          <a:xfrm flipV="1">
            <a:off x="7740443" y="6234044"/>
            <a:ext cx="1248812" cy="728886"/>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7020443" y="6667595"/>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grpSp>
        <p:nvGrpSpPr>
          <p:cNvPr id="2" name="Group 1">
            <a:extLst>
              <a:ext uri="{FF2B5EF4-FFF2-40B4-BE49-F238E27FC236}">
                <a16:creationId xmlns:a16="http://schemas.microsoft.com/office/drawing/2014/main" id="{18D07B8F-C844-9646-C47F-C23EA3F2F2A1}"/>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id="{B33F2EA3-C8B0-A347-9DF1-188907E33A5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id="{DA8BD373-0F98-30BF-565F-C5D5634FB573}"/>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id="{4436EC87-BC15-B478-9A08-44B135964F78}"/>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id="{D74D9B4C-888E-3586-B17A-E3B3771E3E1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AC916FC-AD9E-316D-32C8-15EE9A12328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018ADB6F-F206-0746-E08D-1A7EA962B6D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6336169-30ED-DC4A-E98C-4B77D80CA7C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305E4DF6-9EC3-840B-1015-23DACEC037B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1A9F1F7-3547-D919-8900-7BB21E837CF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B80A5F5B-3530-AA56-EC12-617BC4B7D8E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8" name="TextBox 7">
              <a:extLst>
                <a:ext uri="{FF2B5EF4-FFF2-40B4-BE49-F238E27FC236}">
                  <a16:creationId xmlns:a16="http://schemas.microsoft.com/office/drawing/2014/main" id="{BAAB1D89-B812-5ABA-332C-85672FE35DE5}"/>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9" name="TextBox 8">
              <a:extLst>
                <a:ext uri="{FF2B5EF4-FFF2-40B4-BE49-F238E27FC236}">
                  <a16:creationId xmlns:a16="http://schemas.microsoft.com/office/drawing/2014/main" id="{390CFC4E-BE8D-7EAA-1498-852E8F6D819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id="{AD8EC6BD-559C-98BE-97BF-69E70B6949F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1" name="Picture 10" descr="D:\GIT PROJECTS\OPAT-background\Virtual Intelligence Service only logo.PNG">
              <a:extLst>
                <a:ext uri="{FF2B5EF4-FFF2-40B4-BE49-F238E27FC236}">
                  <a16:creationId xmlns:a16="http://schemas.microsoft.com/office/drawing/2014/main" id="{146D555E-0F04-FFD3-30EC-F9442B682921}"/>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id="{332B3DF7-18FB-9CD6-5BCA-B99922292232}"/>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D59A5A0-96B7-E804-4585-9807AAB7785E}"/>
              </a:ext>
            </a:extLst>
          </p:cNvPr>
          <p:cNvSpPr txBox="1"/>
          <p:nvPr/>
        </p:nvSpPr>
        <p:spPr>
          <a:xfrm>
            <a:off x="2429057" y="346900"/>
            <a:ext cx="7573296"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id="{F55C1634-AB21-53F2-A4D2-456ADB96E8E9}"/>
              </a:ext>
            </a:extLst>
          </p:cNvPr>
          <p:cNvGrpSpPr/>
          <p:nvPr/>
        </p:nvGrpSpPr>
        <p:grpSpPr>
          <a:xfrm>
            <a:off x="14195180" y="2629410"/>
            <a:ext cx="559046" cy="692832"/>
            <a:chOff x="15526400" y="3343535"/>
            <a:chExt cx="1172983" cy="1324523"/>
          </a:xfrm>
        </p:grpSpPr>
        <p:sp>
          <p:nvSpPr>
            <p:cNvPr id="25" name="Freeform: Shape 24">
              <a:extLst>
                <a:ext uri="{FF2B5EF4-FFF2-40B4-BE49-F238E27FC236}">
                  <a16:creationId xmlns:a16="http://schemas.microsoft.com/office/drawing/2014/main" id="{642BFAAD-920A-675C-1FD5-C55327BF886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id="{BFB680E9-3DA7-EEAC-3069-92543B9F248D}"/>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10FC67B9-7700-60C0-BC4D-66B18C1D44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6000"/>
                    </a14:imgEffect>
                  </a14:imgLayer>
                </a14:imgProps>
              </a:ext>
            </a:extLst>
          </a:blip>
          <a:srcRect l="4083" t="1501" r="642" b="1497"/>
          <a:stretch/>
        </p:blipFill>
        <p:spPr>
          <a:xfrm>
            <a:off x="0" y="1919909"/>
            <a:ext cx="15119350" cy="8750210"/>
          </a:xfrm>
          <a:prstGeom prst="rect">
            <a:avLst/>
          </a:prstGeom>
        </p:spPr>
      </p:pic>
      <p:sp>
        <p:nvSpPr>
          <p:cNvPr id="4" name="Freeform: Shape 3">
            <a:extLst>
              <a:ext uri="{FF2B5EF4-FFF2-40B4-BE49-F238E27FC236}">
                <a16:creationId xmlns:a16="http://schemas.microsoft.com/office/drawing/2014/main" id="{D29C3DEE-CC70-4791-AC00-0917DB3CC00D}"/>
              </a:ext>
            </a:extLst>
          </p:cNvPr>
          <p:cNvSpPr/>
          <p:nvPr/>
        </p:nvSpPr>
        <p:spPr>
          <a:xfrm>
            <a:off x="5275385" y="5219114"/>
            <a:ext cx="1575581" cy="1055077"/>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581" h="1055077">
                <a:moveTo>
                  <a:pt x="0" y="970671"/>
                </a:moveTo>
                <a:lnTo>
                  <a:pt x="0" y="0"/>
                </a:lnTo>
                <a:lnTo>
                  <a:pt x="1237957" y="14068"/>
                </a:lnTo>
                <a:lnTo>
                  <a:pt x="1575581" y="576775"/>
                </a:lnTo>
                <a:lnTo>
                  <a:pt x="1561513" y="1055077"/>
                </a:lnTo>
                <a:lnTo>
                  <a:pt x="0" y="97067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Ammunition Factory </a:t>
            </a:r>
            <a:br>
              <a:rPr lang="en-GB" b="1" dirty="0">
                <a:solidFill>
                  <a:schemeClr val="dk1"/>
                </a:solidFill>
              </a:rPr>
            </a:br>
            <a:r>
              <a:rPr lang="en-GB" b="1" dirty="0">
                <a:solidFill>
                  <a:schemeClr val="dk1"/>
                </a:solidFill>
              </a:rPr>
              <a:t>SRNTGT100</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stCxn id="9" idx="3"/>
          </p:cNvCxnSpPr>
          <p:nvPr/>
        </p:nvCxnSpPr>
        <p:spPr>
          <a:xfrm>
            <a:off x="4458355" y="5746652"/>
            <a:ext cx="8170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1FD8D63-AE2A-B4A0-5709-6D2B6469CACF}"/>
              </a:ext>
            </a:extLst>
          </p:cNvPr>
          <p:cNvGrpSpPr/>
          <p:nvPr/>
        </p:nvGrpSpPr>
        <p:grpSpPr>
          <a:xfrm>
            <a:off x="14195180" y="2629410"/>
            <a:ext cx="559046" cy="692832"/>
            <a:chOff x="15526400" y="3343535"/>
            <a:chExt cx="1172983" cy="1324523"/>
          </a:xfrm>
        </p:grpSpPr>
        <p:sp>
          <p:nvSpPr>
            <p:cNvPr id="5" name="Freeform: Shape 4">
              <a:extLst>
                <a:ext uri="{FF2B5EF4-FFF2-40B4-BE49-F238E27FC236}">
                  <a16:creationId xmlns:a16="http://schemas.microsoft.com/office/drawing/2014/main" id="{7DD278BB-0E2A-D059-169F-A373D756730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66;p14">
              <a:extLst>
                <a:ext uri="{FF2B5EF4-FFF2-40B4-BE49-F238E27FC236}">
                  <a16:creationId xmlns:a16="http://schemas.microsoft.com/office/drawing/2014/main" id="{0B73D565-D51E-4DD9-7115-86D0AAD0A73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0" name="Group 9">
            <a:extLst>
              <a:ext uri="{FF2B5EF4-FFF2-40B4-BE49-F238E27FC236}">
                <a16:creationId xmlns:a16="http://schemas.microsoft.com/office/drawing/2014/main" id="{2C58D601-6746-0254-9322-EF6B4A4645E2}"/>
              </a:ext>
            </a:extLst>
          </p:cNvPr>
          <p:cNvGrpSpPr/>
          <p:nvPr/>
        </p:nvGrpSpPr>
        <p:grpSpPr>
          <a:xfrm>
            <a:off x="1" y="0"/>
            <a:ext cx="15119349" cy="1980670"/>
            <a:chOff x="1" y="0"/>
            <a:chExt cx="15119349" cy="1980670"/>
          </a:xfrm>
        </p:grpSpPr>
        <p:sp>
          <p:nvSpPr>
            <p:cNvPr id="12" name="TextBox 11">
              <a:extLst>
                <a:ext uri="{FF2B5EF4-FFF2-40B4-BE49-F238E27FC236}">
                  <a16:creationId xmlns:a16="http://schemas.microsoft.com/office/drawing/2014/main" id="{2E79735D-1DDC-0F1A-C75A-DFCA1340B4E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 name="Picture 3">
              <a:extLst>
                <a:ext uri="{FF2B5EF4-FFF2-40B4-BE49-F238E27FC236}">
                  <a16:creationId xmlns:a16="http://schemas.microsoft.com/office/drawing/2014/main" id="{AD8064B8-85C3-4F10-8E45-F0A4CDCC705C}"/>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 name="Group 13">
              <a:extLst>
                <a:ext uri="{FF2B5EF4-FFF2-40B4-BE49-F238E27FC236}">
                  <a16:creationId xmlns:a16="http://schemas.microsoft.com/office/drawing/2014/main" id="{E4ABC611-EB0F-953D-A6BD-67E70A9A9B85}"/>
                </a:ext>
              </a:extLst>
            </p:cNvPr>
            <p:cNvGrpSpPr/>
            <p:nvPr/>
          </p:nvGrpSpPr>
          <p:grpSpPr>
            <a:xfrm>
              <a:off x="1" y="0"/>
              <a:ext cx="15119349" cy="1921524"/>
              <a:chOff x="1" y="-1616"/>
              <a:chExt cx="15119349" cy="1921524"/>
            </a:xfrm>
          </p:grpSpPr>
          <p:sp>
            <p:nvSpPr>
              <p:cNvPr id="21" name="Rectangle 20">
                <a:extLst>
                  <a:ext uri="{FF2B5EF4-FFF2-40B4-BE49-F238E27FC236}">
                    <a16:creationId xmlns:a16="http://schemas.microsoft.com/office/drawing/2014/main" id="{2D5CAD43-1FE6-228D-720E-43BF9B90C6B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B3E2B5EE-433B-3171-0E3D-71606EE6D4F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0AC8B98-2971-38DE-9221-595852A641C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E6D0FD2-CE88-7089-6A00-446427EE642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CA64D40-418C-F08B-0D2D-61F8B3B0BBC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B9D3E40-CC14-0B44-F7B1-D7B7170C691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id="{52A70288-7043-1F76-4083-5943E2F403F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16" name="TextBox 15">
              <a:extLst>
                <a:ext uri="{FF2B5EF4-FFF2-40B4-BE49-F238E27FC236}">
                  <a16:creationId xmlns:a16="http://schemas.microsoft.com/office/drawing/2014/main" id="{E8D9CF6F-772A-F79E-D0D0-83A08EC492B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17" name="TextBox 16">
              <a:extLst>
                <a:ext uri="{FF2B5EF4-FFF2-40B4-BE49-F238E27FC236}">
                  <a16:creationId xmlns:a16="http://schemas.microsoft.com/office/drawing/2014/main" id="{BA58E7B4-56EA-C0D6-FE55-5D297EE56AD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8" name="TextBox 17">
              <a:extLst>
                <a:ext uri="{FF2B5EF4-FFF2-40B4-BE49-F238E27FC236}">
                  <a16:creationId xmlns:a16="http://schemas.microsoft.com/office/drawing/2014/main" id="{A9A6E3CA-F930-916E-07E7-56D7C0D200C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9" name="Picture 18" descr="D:\GIT PROJECTS\OPAT-background\Virtual Intelligence Service only logo.PNG">
              <a:extLst>
                <a:ext uri="{FF2B5EF4-FFF2-40B4-BE49-F238E27FC236}">
                  <a16:creationId xmlns:a16="http://schemas.microsoft.com/office/drawing/2014/main" id="{17CB6861-8B94-7857-FCC1-B3864EABA14E}"/>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20" name="Rektangel 11">
              <a:extLst>
                <a:ext uri="{FF2B5EF4-FFF2-40B4-BE49-F238E27FC236}">
                  <a16:creationId xmlns:a16="http://schemas.microsoft.com/office/drawing/2014/main" id="{5173A35D-0360-E93D-895C-682BBB95D264}"/>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25549D9E-1189-BC48-CE4B-F10DEB44912A}"/>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D1C9C6-9870-808E-177C-1F1E5077827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35" t="10551" r="335"/>
          <a:stretch/>
        </p:blipFill>
        <p:spPr>
          <a:xfrm>
            <a:off x="0" y="1919908"/>
            <a:ext cx="15119350" cy="9000480"/>
          </a:xfrm>
          <a:prstGeom prst="rect">
            <a:avLst/>
          </a:prstGeom>
        </p:spPr>
      </p:pic>
      <p:sp>
        <p:nvSpPr>
          <p:cNvPr id="94" name="Google Shape;94;p16">
            <a:extLst>
              <a:ext uri="{FF2B5EF4-FFF2-40B4-BE49-F238E27FC236}">
                <a16:creationId xmlns:a16="http://schemas.microsoft.com/office/drawing/2014/main" id="{8BB8C1B0-8FD0-FDEE-05D9-BE7CC76E7B68}"/>
              </a:ext>
            </a:extLst>
          </p:cNvPr>
          <p:cNvSpPr/>
          <p:nvPr/>
        </p:nvSpPr>
        <p:spPr>
          <a:xfrm>
            <a:off x="4081488" y="3181999"/>
            <a:ext cx="8152775" cy="488127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111" h="195251" extrusionOk="0">
                <a:moveTo>
                  <a:pt x="1949" y="114113"/>
                </a:moveTo>
                <a:cubicBezTo>
                  <a:pt x="2748" y="76075"/>
                  <a:pt x="3546" y="38038"/>
                  <a:pt x="4345" y="0"/>
                </a:cubicBezTo>
                <a:lnTo>
                  <a:pt x="257371" y="1919"/>
                </a:lnTo>
                <a:lnTo>
                  <a:pt x="326111" y="122965"/>
                </a:lnTo>
                <a:cubicBezTo>
                  <a:pt x="325496" y="147060"/>
                  <a:pt x="324880" y="171156"/>
                  <a:pt x="324265" y="195251"/>
                </a:cubicBezTo>
                <a:lnTo>
                  <a:pt x="0" y="188787"/>
                </a:lnTo>
                <a:cubicBezTo>
                  <a:pt x="505" y="163896"/>
                  <a:pt x="1011" y="139004"/>
                  <a:pt x="1516" y="114113"/>
                </a:cubicBezTo>
              </a:path>
            </a:pathLst>
          </a:custGeom>
          <a:noFill/>
          <a:ln w="19050" cap="flat" cmpd="sng">
            <a:solidFill>
              <a:srgbClr val="CCCCCC"/>
            </a:solidFill>
            <a:prstDash val="solid"/>
            <a:round/>
            <a:headEnd type="none" w="med" len="med"/>
            <a:tailEnd type="none" w="med" len="med"/>
          </a:ln>
        </p:spPr>
        <p:txBody>
          <a:bodyPr/>
          <a:lstStyle/>
          <a:p>
            <a:endParaRPr lang="en-GB"/>
          </a:p>
        </p:txBody>
      </p:sp>
      <p:cxnSp>
        <p:nvCxnSpPr>
          <p:cNvPr id="11" name="Straight Connector 10">
            <a:extLst>
              <a:ext uri="{FF2B5EF4-FFF2-40B4-BE49-F238E27FC236}">
                <a16:creationId xmlns:a16="http://schemas.microsoft.com/office/drawing/2014/main" id="{C4053AFC-A9B4-46C6-6943-4DDD4EF571B9}"/>
              </a:ext>
            </a:extLst>
          </p:cNvPr>
          <p:cNvCxnSpPr>
            <a:cxnSpLocks/>
            <a:stCxn id="14" idx="3"/>
            <a:endCxn id="15" idx="1"/>
          </p:cNvCxnSpPr>
          <p:nvPr/>
        </p:nvCxnSpPr>
        <p:spPr>
          <a:xfrm>
            <a:off x="3189307" y="5232688"/>
            <a:ext cx="1367351" cy="5588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1"/>
            <a:endCxn id="51" idx="5"/>
          </p:cNvCxnSpPr>
          <p:nvPr/>
        </p:nvCxnSpPr>
        <p:spPr>
          <a:xfrm flipH="1">
            <a:off x="7325751" y="3383019"/>
            <a:ext cx="3983649" cy="4430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a:stCxn id="10" idx="3"/>
            <a:endCxn id="12" idx="1"/>
          </p:cNvCxnSpPr>
          <p:nvPr/>
        </p:nvCxnSpPr>
        <p:spPr>
          <a:xfrm>
            <a:off x="3189307" y="4347669"/>
            <a:ext cx="2835769" cy="1300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0"/>
            <a:endCxn id="47" idx="3"/>
          </p:cNvCxnSpPr>
          <p:nvPr/>
        </p:nvCxnSpPr>
        <p:spPr>
          <a:xfrm flipV="1">
            <a:off x="4535364" y="7279407"/>
            <a:ext cx="608788" cy="1446302"/>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F163F3-6776-F57B-C6A4-8BE39BED9FB1}"/>
              </a:ext>
            </a:extLst>
          </p:cNvPr>
          <p:cNvCxnSpPr>
            <a:cxnSpLocks/>
            <a:stCxn id="21" idx="0"/>
            <a:endCxn id="48" idx="4"/>
          </p:cNvCxnSpPr>
          <p:nvPr/>
        </p:nvCxnSpPr>
        <p:spPr>
          <a:xfrm flipH="1" flipV="1">
            <a:off x="6668780" y="6576410"/>
            <a:ext cx="3229308" cy="21428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8A51D-A410-1B68-A95D-5273CD8949CC}"/>
              </a:ext>
            </a:extLst>
          </p:cNvPr>
          <p:cNvCxnSpPr>
            <a:cxnSpLocks/>
            <a:stCxn id="34" idx="0"/>
            <a:endCxn id="50" idx="4"/>
          </p:cNvCxnSpPr>
          <p:nvPr/>
        </p:nvCxnSpPr>
        <p:spPr>
          <a:xfrm flipH="1" flipV="1">
            <a:off x="11085424" y="7763355"/>
            <a:ext cx="1494026" cy="954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649207" y="3035491"/>
            <a:ext cx="2540100" cy="7923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G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03.462 E 033 22.847</a:t>
            </a:r>
          </a:p>
          <a:p>
            <a:pPr marL="0" lvl="0" indent="0" algn="l" rtl="0">
              <a:spcBef>
                <a:spcPts val="0"/>
              </a:spcBef>
              <a:spcAft>
                <a:spcPts val="0"/>
              </a:spcAft>
              <a:buNone/>
            </a:pPr>
            <a:r>
              <a:rPr lang="en-GB" sz="1000" b="1" dirty="0"/>
              <a:t>DPI</a:t>
            </a:r>
            <a:r>
              <a:rPr lang="fr" sz="1000" b="1" dirty="0"/>
              <a:t> MSL: 149 FT</a:t>
            </a:r>
            <a:endParaRPr sz="1000" b="1" dirty="0"/>
          </a:p>
        </p:txBody>
      </p:sp>
      <p:sp>
        <p:nvSpPr>
          <p:cNvPr id="7" name="Isosceles Triangle 6">
            <a:extLst>
              <a:ext uri="{FF2B5EF4-FFF2-40B4-BE49-F238E27FC236}">
                <a16:creationId xmlns:a16="http://schemas.microsoft.com/office/drawing/2014/main" id="{2FDDFEA1-A4CD-2343-67F3-3BFF6F3588EE}"/>
              </a:ext>
            </a:extLst>
          </p:cNvPr>
          <p:cNvSpPr/>
          <p:nvPr/>
        </p:nvSpPr>
        <p:spPr>
          <a:xfrm>
            <a:off x="5261318" y="434691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a16="http://schemas.microsoft.com/office/drawing/2014/main" id="{EF25B41D-0B59-2569-D33E-860CFCFFD63E}"/>
              </a:ext>
            </a:extLst>
          </p:cNvPr>
          <p:cNvCxnSpPr>
            <a:cxnSpLocks/>
            <a:stCxn id="4" idx="3"/>
            <a:endCxn id="7" idx="1"/>
          </p:cNvCxnSpPr>
          <p:nvPr/>
        </p:nvCxnSpPr>
        <p:spPr>
          <a:xfrm>
            <a:off x="3189307" y="3431673"/>
            <a:ext cx="2181036" cy="11051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a16="http://schemas.microsoft.com/office/drawing/2014/main" id="{4C18B019-37F3-312C-CD1B-5B560DAD9240}"/>
              </a:ext>
            </a:extLst>
          </p:cNvPr>
          <p:cNvSpPr txBox="1"/>
          <p:nvPr/>
        </p:nvSpPr>
        <p:spPr>
          <a:xfrm>
            <a:off x="649207" y="3946034"/>
            <a:ext cx="2540100" cy="80327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C  </a:t>
            </a:r>
          </a:p>
          <a:p>
            <a:pPr marL="0" lvl="0" indent="0" algn="l" rtl="0">
              <a:spcBef>
                <a:spcPts val="0"/>
              </a:spcBef>
              <a:spcAft>
                <a:spcPts val="0"/>
              </a:spcAft>
              <a:buNone/>
            </a:pPr>
            <a:r>
              <a:rPr lang="en-GB" sz="1000" b="1" dirty="0"/>
              <a:t>ARTILLERY SHELL PRODUCTION</a:t>
            </a:r>
            <a:endParaRPr sz="1000" b="1" dirty="0"/>
          </a:p>
          <a:p>
            <a:pPr marL="0" lvl="0" indent="0" algn="l" rtl="0">
              <a:spcBef>
                <a:spcPts val="0"/>
              </a:spcBef>
              <a:spcAft>
                <a:spcPts val="0"/>
              </a:spcAft>
              <a:buNone/>
            </a:pPr>
            <a:r>
              <a:rPr lang="pt-BR" sz="1000" b="1" dirty="0"/>
              <a:t>N 69 03.433 E 033 22.866</a:t>
            </a:r>
          </a:p>
          <a:p>
            <a:pPr marL="0" lvl="0" indent="0" algn="l" rtl="0">
              <a:spcBef>
                <a:spcPts val="0"/>
              </a:spcBef>
              <a:spcAft>
                <a:spcPts val="0"/>
              </a:spcAft>
              <a:buNone/>
            </a:pPr>
            <a:r>
              <a:rPr lang="en-GB" sz="1000" b="1" dirty="0"/>
              <a:t>DPI</a:t>
            </a:r>
            <a:r>
              <a:rPr lang="fr" sz="1000" b="1" dirty="0"/>
              <a:t> MSL: 165 FT</a:t>
            </a:r>
            <a:endParaRPr sz="1000" b="1" dirty="0"/>
          </a:p>
        </p:txBody>
      </p:sp>
      <p:sp>
        <p:nvSpPr>
          <p:cNvPr id="12" name="Isosceles Triangle 11">
            <a:extLst>
              <a:ext uri="{FF2B5EF4-FFF2-40B4-BE49-F238E27FC236}">
                <a16:creationId xmlns:a16="http://schemas.microsoft.com/office/drawing/2014/main" id="{DD464101-4F17-6D8B-A204-B1A67201AD46}"/>
              </a:ext>
            </a:extLst>
          </p:cNvPr>
          <p:cNvSpPr/>
          <p:nvPr/>
        </p:nvSpPr>
        <p:spPr>
          <a:xfrm>
            <a:off x="5916051" y="54583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4" name="Google Shape;171;p20">
            <a:extLst>
              <a:ext uri="{FF2B5EF4-FFF2-40B4-BE49-F238E27FC236}">
                <a16:creationId xmlns:a16="http://schemas.microsoft.com/office/drawing/2014/main" id="{5CE5BEB9-C705-76D8-8E32-E7E96A7045C7}"/>
              </a:ext>
            </a:extLst>
          </p:cNvPr>
          <p:cNvSpPr txBox="1"/>
          <p:nvPr/>
        </p:nvSpPr>
        <p:spPr>
          <a:xfrm>
            <a:off x="649207" y="4831053"/>
            <a:ext cx="2540100" cy="80327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A  </a:t>
            </a:r>
          </a:p>
          <a:p>
            <a:pPr marL="0" lvl="0" indent="0" algn="l" rtl="0">
              <a:spcBef>
                <a:spcPts val="0"/>
              </a:spcBef>
              <a:spcAft>
                <a:spcPts val="0"/>
              </a:spcAft>
              <a:buNone/>
            </a:pPr>
            <a:r>
              <a:rPr lang="en-GB" sz="1000" b="1" dirty="0"/>
              <a:t>BOMB PRODUCTION</a:t>
            </a:r>
            <a:endParaRPr sz="1000" b="1" dirty="0"/>
          </a:p>
          <a:p>
            <a:pPr marL="0" lvl="0" indent="0" algn="l" rtl="0">
              <a:spcBef>
                <a:spcPts val="0"/>
              </a:spcBef>
              <a:spcAft>
                <a:spcPts val="0"/>
              </a:spcAft>
              <a:buNone/>
            </a:pPr>
            <a:r>
              <a:rPr lang="pt-BR" sz="1000" b="1" dirty="0"/>
              <a:t>N 69 03.436 E 033 22.779</a:t>
            </a:r>
          </a:p>
          <a:p>
            <a:pPr marL="0" lvl="0" indent="0" algn="l" rtl="0">
              <a:spcBef>
                <a:spcPts val="0"/>
              </a:spcBef>
              <a:spcAft>
                <a:spcPts val="0"/>
              </a:spcAft>
              <a:buNone/>
            </a:pPr>
            <a:r>
              <a:rPr lang="en-GB" sz="1000" b="1" dirty="0"/>
              <a:t>DPI</a:t>
            </a:r>
            <a:r>
              <a:rPr lang="fr" sz="1000" b="1" dirty="0"/>
              <a:t> MSL: 162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4447633" y="560166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3265314" y="8725709"/>
            <a:ext cx="2540100" cy="839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D1</a:t>
            </a:r>
          </a:p>
          <a:p>
            <a:pPr marL="0" lvl="0" indent="0" algn="l" rtl="0">
              <a:spcBef>
                <a:spcPts val="0"/>
              </a:spcBef>
              <a:spcAft>
                <a:spcPts val="0"/>
              </a:spcAft>
              <a:buNone/>
            </a:pPr>
            <a:r>
              <a:rPr lang="en-GB" sz="1000" b="1" dirty="0"/>
              <a:t>CHEMICAL STORAGE ON GND</a:t>
            </a:r>
          </a:p>
          <a:p>
            <a:pPr marL="0" lvl="0" indent="0" algn="l" rtl="0">
              <a:spcBef>
                <a:spcPts val="0"/>
              </a:spcBef>
              <a:spcAft>
                <a:spcPts val="0"/>
              </a:spcAft>
              <a:buNone/>
            </a:pPr>
            <a:r>
              <a:rPr lang="pt-BR" sz="1000" b="1" dirty="0"/>
              <a:t>N 69 03.405 E 033 22.790</a:t>
            </a:r>
          </a:p>
          <a:p>
            <a:pPr marL="0" lvl="0" indent="0" algn="l" rtl="0">
              <a:spcBef>
                <a:spcPts val="0"/>
              </a:spcBef>
              <a:spcAft>
                <a:spcPts val="0"/>
              </a:spcAft>
              <a:buNone/>
            </a:pPr>
            <a:r>
              <a:rPr lang="en-GB" sz="1000" b="1" dirty="0"/>
              <a:t>DPI</a:t>
            </a:r>
            <a:r>
              <a:rPr lang="fr" sz="1000" b="1" dirty="0"/>
              <a:t> MSL: 174 FT</a:t>
            </a:r>
            <a:endParaRPr sz="1000" b="1" dirty="0"/>
          </a:p>
        </p:txBody>
      </p:sp>
      <p:sp>
        <p:nvSpPr>
          <p:cNvPr id="19" name="Google Shape;171;p20">
            <a:extLst>
              <a:ext uri="{FF2B5EF4-FFF2-40B4-BE49-F238E27FC236}">
                <a16:creationId xmlns:a16="http://schemas.microsoft.com/office/drawing/2014/main" id="{675568B8-488C-A44F-CB64-4BF3839F66F0}"/>
              </a:ext>
            </a:extLst>
          </p:cNvPr>
          <p:cNvSpPr txBox="1"/>
          <p:nvPr/>
        </p:nvSpPr>
        <p:spPr>
          <a:xfrm>
            <a:off x="5946676" y="8717976"/>
            <a:ext cx="2540100" cy="839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E1</a:t>
            </a:r>
          </a:p>
          <a:p>
            <a:pPr marL="0" lvl="0" indent="0" algn="l" rtl="0">
              <a:spcBef>
                <a:spcPts val="0"/>
              </a:spcBef>
              <a:spcAft>
                <a:spcPts val="0"/>
              </a:spcAft>
              <a:buNone/>
            </a:pPr>
            <a:r>
              <a:rPr lang="en-GB" sz="1000" b="1" dirty="0"/>
              <a:t>REVETTED CHEMICAL STORAGE</a:t>
            </a:r>
            <a:endParaRPr sz="1000" b="1" dirty="0"/>
          </a:p>
          <a:p>
            <a:pPr marL="0" lvl="0" indent="0" algn="l" rtl="0">
              <a:spcBef>
                <a:spcPts val="0"/>
              </a:spcBef>
              <a:spcAft>
                <a:spcPts val="0"/>
              </a:spcAft>
              <a:buNone/>
            </a:pPr>
            <a:r>
              <a:rPr lang="pt-BR" sz="1000" b="1" dirty="0"/>
              <a:t>N 69 03.414 E 033 22.883</a:t>
            </a:r>
          </a:p>
          <a:p>
            <a:pPr marL="0" lvl="0" indent="0" algn="l" rtl="0">
              <a:spcBef>
                <a:spcPts val="0"/>
              </a:spcBef>
              <a:spcAft>
                <a:spcPts val="0"/>
              </a:spcAft>
              <a:buNone/>
            </a:pPr>
            <a:r>
              <a:rPr lang="en-GB" sz="1000" b="1" dirty="0"/>
              <a:t>DPI</a:t>
            </a:r>
            <a:r>
              <a:rPr lang="fr" sz="1000" b="1" dirty="0"/>
              <a:t> MSL: 172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1" name="Google Shape;171;p20">
            <a:extLst>
              <a:ext uri="{FF2B5EF4-FFF2-40B4-BE49-F238E27FC236}">
                <a16:creationId xmlns:a16="http://schemas.microsoft.com/office/drawing/2014/main" id="{F1EF0557-1249-1186-319E-EFBC58F05C5E}"/>
              </a:ext>
            </a:extLst>
          </p:cNvPr>
          <p:cNvSpPr txBox="1"/>
          <p:nvPr/>
        </p:nvSpPr>
        <p:spPr>
          <a:xfrm>
            <a:off x="8628038" y="8719242"/>
            <a:ext cx="2540100" cy="839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E2 </a:t>
            </a:r>
          </a:p>
          <a:p>
            <a:pPr marL="0" lvl="0" indent="0" algn="l" rtl="0">
              <a:spcBef>
                <a:spcPts val="0"/>
              </a:spcBef>
              <a:spcAft>
                <a:spcPts val="0"/>
              </a:spcAft>
              <a:buNone/>
            </a:pPr>
            <a:r>
              <a:rPr lang="en-GB" sz="1000" b="1" dirty="0"/>
              <a:t>REVETTED CHEMICAL STORAGE</a:t>
            </a:r>
          </a:p>
          <a:p>
            <a:pPr marL="0" lvl="0" indent="0" algn="l" rtl="0">
              <a:spcBef>
                <a:spcPts val="0"/>
              </a:spcBef>
              <a:spcAft>
                <a:spcPts val="0"/>
              </a:spcAft>
              <a:buNone/>
            </a:pPr>
            <a:r>
              <a:rPr lang="pt-BR" sz="1000" b="1" dirty="0"/>
              <a:t>N 69 03.396 E 033 22.871</a:t>
            </a:r>
          </a:p>
          <a:p>
            <a:pPr marL="0" lvl="0" indent="0" algn="l" rtl="0">
              <a:spcBef>
                <a:spcPts val="0"/>
              </a:spcBef>
              <a:spcAft>
                <a:spcPts val="0"/>
              </a:spcAft>
              <a:buNone/>
            </a:pPr>
            <a:r>
              <a:rPr lang="en-GB" sz="1000" b="1" dirty="0"/>
              <a:t>DPI</a:t>
            </a:r>
            <a:r>
              <a:rPr lang="fr" sz="1000" b="1" dirty="0"/>
              <a:t> MSL: 177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11309400" y="2961603"/>
            <a:ext cx="2540100" cy="84283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B1</a:t>
            </a:r>
          </a:p>
          <a:p>
            <a:pPr marL="0" lvl="0" indent="0" algn="l" rtl="0">
              <a:spcBef>
                <a:spcPts val="0"/>
              </a:spcBef>
              <a:spcAft>
                <a:spcPts val="0"/>
              </a:spcAft>
              <a:buNone/>
            </a:pPr>
            <a:r>
              <a:rPr lang="en-GB" sz="1000" b="1" dirty="0"/>
              <a:t>ROCKET PRODUCTION</a:t>
            </a:r>
            <a:endParaRPr sz="1000" b="1" dirty="0"/>
          </a:p>
          <a:p>
            <a:pPr marL="0" lvl="0" indent="0" algn="l" rtl="0">
              <a:spcBef>
                <a:spcPts val="0"/>
              </a:spcBef>
              <a:spcAft>
                <a:spcPts val="0"/>
              </a:spcAft>
              <a:buNone/>
            </a:pPr>
            <a:r>
              <a:rPr lang="pt-BR" sz="1000" b="1" dirty="0"/>
              <a:t>N 69 03.464 E 033 22.989</a:t>
            </a:r>
          </a:p>
          <a:p>
            <a:pPr marL="0" lvl="0" indent="0" algn="l" rtl="0">
              <a:spcBef>
                <a:spcPts val="0"/>
              </a:spcBef>
              <a:spcAft>
                <a:spcPts val="0"/>
              </a:spcAft>
              <a:buNone/>
            </a:pPr>
            <a:r>
              <a:rPr lang="en-GB" sz="1000" b="1" dirty="0"/>
              <a:t>DPI</a:t>
            </a:r>
            <a:r>
              <a:rPr lang="fr" sz="1000" b="1" dirty="0"/>
              <a:t>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3" name="Google Shape;171;p20">
            <a:extLst>
              <a:ext uri="{FF2B5EF4-FFF2-40B4-BE49-F238E27FC236}">
                <a16:creationId xmlns:a16="http://schemas.microsoft.com/office/drawing/2014/main" id="{5E2B3931-F712-9103-3332-FBD2D0B574EC}"/>
              </a:ext>
            </a:extLst>
          </p:cNvPr>
          <p:cNvSpPr txBox="1"/>
          <p:nvPr/>
        </p:nvSpPr>
        <p:spPr>
          <a:xfrm>
            <a:off x="583952" y="8725576"/>
            <a:ext cx="2540100" cy="81964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D1</a:t>
            </a:r>
          </a:p>
          <a:p>
            <a:pPr marL="0" lvl="0" indent="0" algn="l" rtl="0">
              <a:spcBef>
                <a:spcPts val="0"/>
              </a:spcBef>
              <a:spcAft>
                <a:spcPts val="0"/>
              </a:spcAft>
              <a:buNone/>
            </a:pPr>
            <a:r>
              <a:rPr lang="en-GB" sz="1000" b="1" dirty="0"/>
              <a:t>CHEMICAL STORAGE ON GND</a:t>
            </a:r>
            <a:endParaRPr sz="1000" b="1" dirty="0"/>
          </a:p>
          <a:p>
            <a:pPr marL="0" lvl="0" indent="0" algn="l" rtl="0">
              <a:spcBef>
                <a:spcPts val="0"/>
              </a:spcBef>
              <a:spcAft>
                <a:spcPts val="0"/>
              </a:spcAft>
              <a:buNone/>
            </a:pPr>
            <a:r>
              <a:rPr lang="pt-BR" sz="1000" b="1" dirty="0"/>
              <a:t>N 69 03.412 E 033 22.795</a:t>
            </a:r>
          </a:p>
          <a:p>
            <a:pPr marL="0" lvl="0" indent="0" algn="l" rtl="0">
              <a:spcBef>
                <a:spcPts val="0"/>
              </a:spcBef>
              <a:spcAft>
                <a:spcPts val="0"/>
              </a:spcAft>
              <a:buNone/>
            </a:pPr>
            <a:r>
              <a:rPr lang="en-GB" sz="1000" b="1" dirty="0"/>
              <a:t>DPI</a:t>
            </a:r>
            <a:r>
              <a:rPr lang="fr" sz="1000" b="1" dirty="0"/>
              <a:t> MSL: 172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a16="http://schemas.microsoft.com/office/drawing/2014/main" id="{8AF43D8E-E7C8-D890-B8DE-7A628FD584DD}"/>
              </a:ext>
            </a:extLst>
          </p:cNvPr>
          <p:cNvSpPr txBox="1"/>
          <p:nvPr/>
        </p:nvSpPr>
        <p:spPr>
          <a:xfrm>
            <a:off x="11309400" y="8717974"/>
            <a:ext cx="2540100" cy="84283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F  </a:t>
            </a:r>
          </a:p>
          <a:p>
            <a:pPr marL="0" lvl="0" indent="0" algn="l" rtl="0">
              <a:spcBef>
                <a:spcPts val="0"/>
              </a:spcBef>
              <a:spcAft>
                <a:spcPts val="0"/>
              </a:spcAft>
              <a:buNone/>
            </a:pPr>
            <a:r>
              <a:rPr lang="en-GB" sz="1000" b="1" dirty="0"/>
              <a:t>CHEMICAL STORAGE IN SILO</a:t>
            </a:r>
            <a:endParaRPr sz="1000" b="1" dirty="0"/>
          </a:p>
          <a:p>
            <a:pPr marL="0" lvl="0" indent="0" algn="l" rtl="0">
              <a:spcBef>
                <a:spcPts val="0"/>
              </a:spcBef>
              <a:spcAft>
                <a:spcPts val="0"/>
              </a:spcAft>
              <a:buNone/>
            </a:pPr>
            <a:r>
              <a:rPr lang="pt-BR" sz="1000" b="1" dirty="0"/>
              <a:t>N 69 03.367 E 033 32.145</a:t>
            </a:r>
          </a:p>
          <a:p>
            <a:pPr marL="0" lvl="0" indent="0" algn="l" rtl="0">
              <a:spcBef>
                <a:spcPts val="0"/>
              </a:spcBef>
              <a:spcAft>
                <a:spcPts val="0"/>
              </a:spcAft>
              <a:buNone/>
            </a:pPr>
            <a:r>
              <a:rPr lang="en-GB" sz="1000" b="1" dirty="0"/>
              <a:t>DPI</a:t>
            </a:r>
            <a:r>
              <a:rPr lang="fr" sz="1000" b="1" dirty="0"/>
              <a:t> MSL: 158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a16="http://schemas.microsoft.com/office/drawing/2014/main" id="{7E4F2BF3-2843-C89B-0099-09E0CC5168F2}"/>
              </a:ext>
            </a:extLst>
          </p:cNvPr>
          <p:cNvCxnSpPr>
            <a:cxnSpLocks/>
            <a:stCxn id="19" idx="0"/>
            <a:endCxn id="49" idx="3"/>
          </p:cNvCxnSpPr>
          <p:nvPr/>
        </p:nvCxnSpPr>
        <p:spPr>
          <a:xfrm flipH="1" flipV="1">
            <a:off x="6450731" y="7422291"/>
            <a:ext cx="765995" cy="1295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1F331E-C68C-528E-7FDA-1597F5D7F257}"/>
              </a:ext>
            </a:extLst>
          </p:cNvPr>
          <p:cNvCxnSpPr>
            <a:cxnSpLocks/>
            <a:stCxn id="33" idx="0"/>
            <a:endCxn id="46" idx="2"/>
          </p:cNvCxnSpPr>
          <p:nvPr/>
        </p:nvCxnSpPr>
        <p:spPr>
          <a:xfrm flipV="1">
            <a:off x="1854002" y="6905545"/>
            <a:ext cx="3075052" cy="1820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a16="http://schemas.microsoft.com/office/drawing/2014/main" id="{20995293-1D36-B57D-0934-C85CAF05587A}"/>
              </a:ext>
            </a:extLst>
          </p:cNvPr>
          <p:cNvSpPr txBox="1"/>
          <p:nvPr/>
        </p:nvSpPr>
        <p:spPr>
          <a:xfrm>
            <a:off x="11309400" y="3883912"/>
            <a:ext cx="2540100" cy="84283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t>DPI</a:t>
            </a:r>
            <a:r>
              <a:rPr lang="fr" sz="1000" b="1" dirty="0"/>
              <a:t>: B2</a:t>
            </a:r>
          </a:p>
          <a:p>
            <a:pPr marL="0" lvl="0" indent="0" algn="l" rtl="0">
              <a:spcBef>
                <a:spcPts val="0"/>
              </a:spcBef>
              <a:spcAft>
                <a:spcPts val="0"/>
              </a:spcAft>
              <a:buNone/>
            </a:pPr>
            <a:r>
              <a:rPr lang="en-GB" sz="1000" b="1" dirty="0"/>
              <a:t>ROCKET PRODUCTION</a:t>
            </a:r>
            <a:endParaRPr sz="1000" b="1" dirty="0"/>
          </a:p>
          <a:p>
            <a:pPr marL="0" lvl="0" indent="0" algn="l" rtl="0">
              <a:spcBef>
                <a:spcPts val="0"/>
              </a:spcBef>
              <a:spcAft>
                <a:spcPts val="0"/>
              </a:spcAft>
              <a:buNone/>
            </a:pPr>
            <a:r>
              <a:rPr lang="pt-BR" sz="1000" b="1" dirty="0"/>
              <a:t>N 69 03.436 E 033 22.779</a:t>
            </a:r>
          </a:p>
          <a:p>
            <a:pPr marL="0" lvl="0" indent="0" algn="l" rtl="0">
              <a:spcBef>
                <a:spcPts val="0"/>
              </a:spcBef>
              <a:spcAft>
                <a:spcPts val="0"/>
              </a:spcAft>
              <a:buNone/>
            </a:pPr>
            <a:r>
              <a:rPr lang="en-GB" sz="1000" b="1" dirty="0"/>
              <a:t>DPI</a:t>
            </a:r>
            <a:r>
              <a:rPr lang="fr" sz="1000" b="1" dirty="0"/>
              <a:t> MSL: 162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a16="http://schemas.microsoft.com/office/drawing/2014/main" id="{BDC419A3-89D7-D078-CBDE-2E2076DA4F5C}"/>
              </a:ext>
            </a:extLst>
          </p:cNvPr>
          <p:cNvSpPr/>
          <p:nvPr/>
        </p:nvSpPr>
        <p:spPr>
          <a:xfrm>
            <a:off x="4929054" y="652571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4926103" y="689957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a16="http://schemas.microsoft.com/office/drawing/2014/main" id="{8D8F88B1-D06F-1575-D0E7-56CE9B030B71}"/>
              </a:ext>
            </a:extLst>
          </p:cNvPr>
          <p:cNvSpPr/>
          <p:nvPr/>
        </p:nvSpPr>
        <p:spPr>
          <a:xfrm>
            <a:off x="6232682" y="619658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32682" y="7042463"/>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10649326" y="7383527"/>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a16="http://schemas.microsoft.com/office/drawing/2014/main" id="{20F29B2E-F8FA-6FCD-5BFB-38B8D611BBAC}"/>
              </a:ext>
            </a:extLst>
          </p:cNvPr>
          <p:cNvSpPr/>
          <p:nvPr/>
        </p:nvSpPr>
        <p:spPr>
          <a:xfrm>
            <a:off x="6998677" y="363616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a16="http://schemas.microsoft.com/office/drawing/2014/main" id="{DB0440B4-2F6A-60B8-C342-E4DAFF0D105D}"/>
              </a:ext>
            </a:extLst>
          </p:cNvPr>
          <p:cNvSpPr/>
          <p:nvPr/>
        </p:nvSpPr>
        <p:spPr>
          <a:xfrm>
            <a:off x="7409658" y="377158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a16="http://schemas.microsoft.com/office/drawing/2014/main" id="{73EFD891-D93F-EB89-287A-05868A65C24F}"/>
              </a:ext>
            </a:extLst>
          </p:cNvPr>
          <p:cNvCxnSpPr>
            <a:cxnSpLocks/>
            <a:stCxn id="45" idx="1"/>
            <a:endCxn id="52" idx="5"/>
          </p:cNvCxnSpPr>
          <p:nvPr/>
        </p:nvCxnSpPr>
        <p:spPr>
          <a:xfrm flipH="1" flipV="1">
            <a:off x="7736732" y="3961499"/>
            <a:ext cx="3572668" cy="343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74B5D73-0688-F275-B551-37F33C7ED1DD}"/>
              </a:ext>
            </a:extLst>
          </p:cNvPr>
          <p:cNvGrpSpPr/>
          <p:nvPr/>
        </p:nvGrpSpPr>
        <p:grpSpPr>
          <a:xfrm>
            <a:off x="1" y="0"/>
            <a:ext cx="15119349" cy="1980670"/>
            <a:chOff x="1" y="0"/>
            <a:chExt cx="15119349" cy="1980670"/>
          </a:xfrm>
        </p:grpSpPr>
        <p:sp>
          <p:nvSpPr>
            <p:cNvPr id="8" name="TextBox 7">
              <a:extLst>
                <a:ext uri="{FF2B5EF4-FFF2-40B4-BE49-F238E27FC236}">
                  <a16:creationId xmlns:a16="http://schemas.microsoft.com/office/drawing/2014/main" id="{292634C7-99FC-B576-FFCD-ABD6391596B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 name="Picture 3">
              <a:extLst>
                <a:ext uri="{FF2B5EF4-FFF2-40B4-BE49-F238E27FC236}">
                  <a16:creationId xmlns:a16="http://schemas.microsoft.com/office/drawing/2014/main" id="{BD2D7041-0A99-AB09-913E-2C2A32A035B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6" name="Group 15">
              <a:extLst>
                <a:ext uri="{FF2B5EF4-FFF2-40B4-BE49-F238E27FC236}">
                  <a16:creationId xmlns:a16="http://schemas.microsoft.com/office/drawing/2014/main" id="{8E5C8733-F6BB-43A7-7F45-D1DC8AD0A98F}"/>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id="{CDF1E677-15AF-E883-9FC4-DBB1C727CF6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5478CDA8-3360-DF7D-1669-B6759C9F378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A328EBB-EDE6-FA2D-FBB0-210C4D8B650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60C4C98-D148-170F-EF30-619582E00E9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B592032-24B0-6638-954F-64320EF7C11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10D7D17-2409-FFEE-3AF7-29EB59AE1B0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7B82CC07-58DA-A991-F1E2-D6F25CF1CDC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22" name="TextBox 21">
              <a:extLst>
                <a:ext uri="{FF2B5EF4-FFF2-40B4-BE49-F238E27FC236}">
                  <a16:creationId xmlns:a16="http://schemas.microsoft.com/office/drawing/2014/main" id="{9F850227-4A5A-B489-B871-4D20C60CB56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25" name="TextBox 24">
              <a:extLst>
                <a:ext uri="{FF2B5EF4-FFF2-40B4-BE49-F238E27FC236}">
                  <a16:creationId xmlns:a16="http://schemas.microsoft.com/office/drawing/2014/main" id="{357DCB12-E7E4-BFE5-C5D8-93237DF16D6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id="{7DCE4B99-6F40-CE62-BA6F-74A5BB85D8A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8" name="Picture 27" descr="D:\GIT PROJECTS\OPAT-background\Virtual Intelligence Service only logo.PNG">
              <a:extLst>
                <a:ext uri="{FF2B5EF4-FFF2-40B4-BE49-F238E27FC236}">
                  <a16:creationId xmlns:a16="http://schemas.microsoft.com/office/drawing/2014/main" id="{804CCA92-3365-0110-CAB0-C3B8F1116371}"/>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0" name="Rektangel 11">
              <a:extLst>
                <a:ext uri="{FF2B5EF4-FFF2-40B4-BE49-F238E27FC236}">
                  <a16:creationId xmlns:a16="http://schemas.microsoft.com/office/drawing/2014/main" id="{0DCFD642-8969-27D4-5790-2050BA3A1A12}"/>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85942D89-6CC8-B594-36EB-BD8C8F267D07}"/>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1/1</a:t>
            </a:r>
          </a:p>
        </p:txBody>
      </p:sp>
      <p:grpSp>
        <p:nvGrpSpPr>
          <p:cNvPr id="57" name="Group 56">
            <a:extLst>
              <a:ext uri="{FF2B5EF4-FFF2-40B4-BE49-F238E27FC236}">
                <a16:creationId xmlns:a16="http://schemas.microsoft.com/office/drawing/2014/main" id="{B34B7294-B541-59B9-C8B4-D95D80B97952}"/>
              </a:ext>
            </a:extLst>
          </p:cNvPr>
          <p:cNvGrpSpPr/>
          <p:nvPr/>
        </p:nvGrpSpPr>
        <p:grpSpPr>
          <a:xfrm rot="21089478">
            <a:off x="14195180" y="2629410"/>
            <a:ext cx="559046" cy="692832"/>
            <a:chOff x="15526400" y="3343535"/>
            <a:chExt cx="1172983" cy="1324523"/>
          </a:xfrm>
        </p:grpSpPr>
        <p:sp>
          <p:nvSpPr>
            <p:cNvPr id="58" name="Freeform: Shape 57">
              <a:extLst>
                <a:ext uri="{FF2B5EF4-FFF2-40B4-BE49-F238E27FC236}">
                  <a16:creationId xmlns:a16="http://schemas.microsoft.com/office/drawing/2014/main" id="{105A3188-8C66-E70B-B209-434BB9DA37E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Google Shape;66;p14">
              <a:extLst>
                <a:ext uri="{FF2B5EF4-FFF2-40B4-BE49-F238E27FC236}">
                  <a16:creationId xmlns:a16="http://schemas.microsoft.com/office/drawing/2014/main" id="{6559B857-9EB9-3802-2F84-E33A496D45E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405384273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en-GB" sz="1600" b="1" dirty="0">
                          <a:solidFill>
                            <a:schemeClr val="lt1"/>
                          </a:solidFill>
                        </a:rPr>
                        <a:t>DPI</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BOMB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ROCKET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DEMIMETRIC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B2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ROCKET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ARTILLERY SHELL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CHEMICAL STORAGE</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en-GB" dirty="0"/>
                        <a:t>E1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en-GB" dirty="0"/>
                        <a:t>E2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SILOD REVETTED 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en-GB" dirty="0"/>
                        <a:t>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grpSp>
        <p:nvGrpSpPr>
          <p:cNvPr id="2" name="Group 1">
            <a:extLst>
              <a:ext uri="{FF2B5EF4-FFF2-40B4-BE49-F238E27FC236}">
                <a16:creationId xmlns:a16="http://schemas.microsoft.com/office/drawing/2014/main" id="{BD8A5488-DC3A-ED6C-BC3E-414A4823B905}"/>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6E9A35EF-6942-35B5-12D6-190B97F602F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E88512B6-ED2E-2B6E-7569-68683AA067CE}"/>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D92BCCA8-1856-C701-9858-625F97123963}"/>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40B8D3FB-77C1-658F-79DA-2296AE8B36D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AA7B8C3-501B-A231-75A9-69DD12FB193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9501895-81CF-03F2-3A2B-A9E5EDEB753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61147F-A7E5-F6D7-986A-2CC02A15A5B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51C2A39-4D46-63DF-47F6-8E6C83D3951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3C4B2D8-8742-9AB5-64FA-2C139DA176D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E3389B1E-980F-2128-BDDF-8D128F01F41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7" name="TextBox 6">
              <a:extLst>
                <a:ext uri="{FF2B5EF4-FFF2-40B4-BE49-F238E27FC236}">
                  <a16:creationId xmlns:a16="http://schemas.microsoft.com/office/drawing/2014/main" id="{740B3F67-E434-264B-618F-BA336254B37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8" name="TextBox 7">
              <a:extLst>
                <a:ext uri="{FF2B5EF4-FFF2-40B4-BE49-F238E27FC236}">
                  <a16:creationId xmlns:a16="http://schemas.microsoft.com/office/drawing/2014/main" id="{49102F9A-EF61-BFAD-99E0-270FF94E9DD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71454188-1F30-8E28-8403-4E98A5C75D8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29D30542-CB73-CA78-38E3-C7A7B4380374}"/>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CE917025-7924-3D26-A08B-4A4E2E39F15E}"/>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BE49863-978C-536D-675B-D946BF7A6385}"/>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9" name="Picture 18" descr="A map of a city&#10;&#10;Description automatically generated">
            <a:extLst>
              <a:ext uri="{FF2B5EF4-FFF2-40B4-BE49-F238E27FC236}">
                <a16:creationId xmlns:a16="http://schemas.microsoft.com/office/drawing/2014/main" id="{D6846631-610C-935B-E52E-CBBD9E6BBBF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6000"/>
                    </a14:imgEffect>
                  </a14:imgLayer>
                </a14:imgProps>
              </a:ext>
            </a:extLst>
          </a:blip>
          <a:srcRect l="4083" t="1501" r="642" b="1497"/>
          <a:stretch/>
        </p:blipFill>
        <p:spPr>
          <a:xfrm>
            <a:off x="0" y="1919909"/>
            <a:ext cx="15119350" cy="8750210"/>
          </a:xfrm>
          <a:prstGeom prst="rect">
            <a:avLst/>
          </a:prstGeom>
        </p:spPr>
      </p:pic>
      <p:grpSp>
        <p:nvGrpSpPr>
          <p:cNvPr id="192" name="Google Shape;192;p22"/>
          <p:cNvGrpSpPr/>
          <p:nvPr/>
        </p:nvGrpSpPr>
        <p:grpSpPr>
          <a:xfrm>
            <a:off x="4128593" y="5645151"/>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2077950" y="6349658"/>
            <a:ext cx="4066851" cy="2774892"/>
            <a:chOff x="2077950" y="6349658"/>
            <a:chExt cx="4066851" cy="2774892"/>
          </a:xfrm>
        </p:grpSpPr>
        <p:sp>
          <p:nvSpPr>
            <p:cNvPr id="196" name="Google Shape;196;p22"/>
            <p:cNvSpPr txBox="1"/>
            <p:nvPr/>
          </p:nvSpPr>
          <p:spPr>
            <a:xfrm>
              <a:off x="2077950" y="8510150"/>
              <a:ext cx="1746900" cy="6144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Civilian Offices</a:t>
              </a:r>
              <a:endParaRPr sz="1000" b="1" dirty="0"/>
            </a:p>
            <a:p>
              <a:pPr marL="0" lvl="0" indent="0" algn="l" rtl="0">
                <a:spcBef>
                  <a:spcPts val="0"/>
                </a:spcBef>
                <a:spcAft>
                  <a:spcPts val="0"/>
                </a:spcAft>
                <a:buNone/>
              </a:pPr>
              <a:r>
                <a:rPr lang="fr" sz="1000" b="1" dirty="0"/>
                <a:t>300FT S FROM </a:t>
              </a:r>
              <a:r>
                <a:rPr lang="en-GB" sz="1000" b="1" dirty="0"/>
                <a:t>DPI-E</a:t>
              </a:r>
              <a:endParaRPr sz="1000" b="1" dirty="0"/>
            </a:p>
          </p:txBody>
        </p:sp>
        <p:cxnSp>
          <p:nvCxnSpPr>
            <p:cNvPr id="197" name="Google Shape;197;p22"/>
            <p:cNvCxnSpPr>
              <a:cxnSpLocks/>
              <a:stCxn id="196" idx="3"/>
              <a:endCxn id="198" idx="1"/>
            </p:cNvCxnSpPr>
            <p:nvPr/>
          </p:nvCxnSpPr>
          <p:spPr>
            <a:xfrm flipV="1">
              <a:off x="3824850" y="6527530"/>
              <a:ext cx="1897263" cy="2289820"/>
            </a:xfrm>
            <a:prstGeom prst="straightConnector1">
              <a:avLst/>
            </a:prstGeom>
            <a:noFill/>
            <a:ln w="19050" cap="flat" cmpd="sng">
              <a:solidFill>
                <a:schemeClr val="bg1"/>
              </a:solidFill>
              <a:prstDash val="solid"/>
              <a:round/>
              <a:headEnd type="none" w="med" len="med"/>
              <a:tailEnd type="none" w="med" len="med"/>
            </a:ln>
          </p:spPr>
        </p:cxnSp>
        <p:sp>
          <p:nvSpPr>
            <p:cNvPr id="198" name="Google Shape;198;p22"/>
            <p:cNvSpPr/>
            <p:nvPr/>
          </p:nvSpPr>
          <p:spPr>
            <a:xfrm rot="21562135">
              <a:off x="5722100" y="6349658"/>
              <a:ext cx="422701" cy="351087"/>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5017553" y="4510325"/>
            <a:ext cx="2542122" cy="2188082"/>
            <a:chOff x="5017553" y="4510325"/>
            <a:chExt cx="2542122" cy="2188082"/>
          </a:xfrm>
        </p:grpSpPr>
        <p:sp>
          <p:nvSpPr>
            <p:cNvPr id="200" name="Google Shape;200;p22"/>
            <p:cNvSpPr txBox="1"/>
            <p:nvPr/>
          </p:nvSpPr>
          <p:spPr>
            <a:xfrm>
              <a:off x="6503382" y="4510325"/>
              <a:ext cx="1056293" cy="33194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 FT</a:t>
              </a:r>
              <a:endParaRPr sz="1000" b="1" dirty="0"/>
            </a:p>
          </p:txBody>
        </p:sp>
        <p:grpSp>
          <p:nvGrpSpPr>
            <p:cNvPr id="201" name="Google Shape;201;p22"/>
            <p:cNvGrpSpPr/>
            <p:nvPr/>
          </p:nvGrpSpPr>
          <p:grpSpPr>
            <a:xfrm>
              <a:off x="5017553" y="4842269"/>
              <a:ext cx="2013976" cy="1856138"/>
              <a:chOff x="5017553" y="4842269"/>
              <a:chExt cx="2013976" cy="1856138"/>
            </a:xfrm>
          </p:grpSpPr>
          <p:sp>
            <p:nvSpPr>
              <p:cNvPr id="202" name="Google Shape;202;p22"/>
              <p:cNvSpPr/>
              <p:nvPr/>
            </p:nvSpPr>
            <p:spPr>
              <a:xfrm>
                <a:off x="5017553" y="5438088"/>
                <a:ext cx="1322904" cy="1260319"/>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cxnSp>
            <p:nvCxnSpPr>
              <p:cNvPr id="203" name="Google Shape;203;p22"/>
              <p:cNvCxnSpPr>
                <a:cxnSpLocks/>
                <a:stCxn id="200" idx="2"/>
                <a:endCxn id="202" idx="7"/>
              </p:cNvCxnSpPr>
              <p:nvPr/>
            </p:nvCxnSpPr>
            <p:spPr>
              <a:xfrm flipH="1">
                <a:off x="6146722" y="4842269"/>
                <a:ext cx="884807" cy="780388"/>
              </a:xfrm>
              <a:prstGeom prst="straightConnector1">
                <a:avLst/>
              </a:prstGeom>
              <a:noFill/>
              <a:ln w="19050" cap="flat" cmpd="sng">
                <a:solidFill>
                  <a:schemeClr val="bg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grpSp>
        <p:nvGrpSpPr>
          <p:cNvPr id="2" name="Group 1">
            <a:extLst>
              <a:ext uri="{FF2B5EF4-FFF2-40B4-BE49-F238E27FC236}">
                <a16:creationId xmlns:a16="http://schemas.microsoft.com/office/drawing/2014/main" id="{129730D3-A05F-0675-BB70-DDB2A0136B0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F999881B-EC99-3BCB-23D2-7471B520CE2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4F0D0DF8-98CF-B8CA-E866-B8D6A229FD3C}"/>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F8AA93C3-9164-05F2-22B8-6837C4A8461F}"/>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CF019630-29B6-D64F-23C0-7940E2B041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3CB0CFD-105F-7F2F-C21F-51B668D8C57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069E03A-1AC8-4914-97B0-D4808E792C0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44ABE4B-D666-D4F3-E451-FC02234C451B}"/>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FF9C8A0-55D6-770D-3CFC-D5D7CF53610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630B421-363D-AD9F-ABF3-542F7389276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AE90366D-6143-0041-4210-9D064235E5CE}"/>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7" name="TextBox 6">
              <a:extLst>
                <a:ext uri="{FF2B5EF4-FFF2-40B4-BE49-F238E27FC236}">
                  <a16:creationId xmlns:a16="http://schemas.microsoft.com/office/drawing/2014/main" id="{195A8881-5D29-8722-86B4-B9D90EA59F8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8" name="TextBox 7">
              <a:extLst>
                <a:ext uri="{FF2B5EF4-FFF2-40B4-BE49-F238E27FC236}">
                  <a16:creationId xmlns:a16="http://schemas.microsoft.com/office/drawing/2014/main" id="{35E4F692-5822-CE5A-F772-AD008A35BB52}"/>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1698E2E7-2D20-5AB4-E435-D2DA070AC3C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7E928916-81BD-CEAF-201D-AFD2C49F0F4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A1446552-7A21-BB89-8D7E-83BAAD28BAAA}"/>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2E26537-51D4-5E1B-D3DE-1690200F2314}"/>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1/1</a:t>
            </a:r>
          </a:p>
        </p:txBody>
      </p:sp>
      <p:grpSp>
        <p:nvGrpSpPr>
          <p:cNvPr id="26" name="Group 25">
            <a:extLst>
              <a:ext uri="{FF2B5EF4-FFF2-40B4-BE49-F238E27FC236}">
                <a16:creationId xmlns:a16="http://schemas.microsoft.com/office/drawing/2014/main" id="{189E1F1E-E0BC-EC2E-6308-C5EDD2193ECD}"/>
              </a:ext>
            </a:extLst>
          </p:cNvPr>
          <p:cNvGrpSpPr/>
          <p:nvPr/>
        </p:nvGrpSpPr>
        <p:grpSpPr>
          <a:xfrm rot="21313752">
            <a:off x="14195180" y="2629410"/>
            <a:ext cx="559046" cy="692832"/>
            <a:chOff x="15526400" y="3343535"/>
            <a:chExt cx="1172983" cy="1324523"/>
          </a:xfrm>
        </p:grpSpPr>
        <p:sp>
          <p:nvSpPr>
            <p:cNvPr id="27" name="Freeform: Shape 26">
              <a:extLst>
                <a:ext uri="{FF2B5EF4-FFF2-40B4-BE49-F238E27FC236}">
                  <a16:creationId xmlns:a16="http://schemas.microsoft.com/office/drawing/2014/main" id="{E7348655-BC73-8764-2DDA-F633B18CABF9}"/>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id="{B7C7098C-E54C-BA5A-B744-8B5214C16D7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 name="Group 1">
            <a:extLst>
              <a:ext uri="{FF2B5EF4-FFF2-40B4-BE49-F238E27FC236}">
                <a16:creationId xmlns:a16="http://schemas.microsoft.com/office/drawing/2014/main" id="{5E1D694C-46CF-8A4B-CD1F-4E4D3F659039}"/>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D1871AFD-02FA-A687-0878-517521E8484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BCDC1789-8822-5E17-1625-4569E3394C0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4E8C2E04-B347-9A83-E1FE-D0F4D8DBF5A0}"/>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61ADB4A8-22DF-783E-48AB-9247B70BFC2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78B52A4-227B-DBAB-D78E-AE699AF11B95}"/>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3AA0CE4-D99D-089D-888E-9FB87AD4777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27C0A3B-BAF6-76DC-80F3-7BECF6DDDDB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C22BF26-EB88-99DE-0508-33A4E4ACBF8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9C319EB-116C-C011-D280-3A453BCA6E2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859A9143-A358-0136-AD37-BD7C9D08EBA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7" name="TextBox 6">
              <a:extLst>
                <a:ext uri="{FF2B5EF4-FFF2-40B4-BE49-F238E27FC236}">
                  <a16:creationId xmlns:a16="http://schemas.microsoft.com/office/drawing/2014/main" id="{A86B9D3D-EA7C-B466-0EE1-AB382635C0E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8" name="TextBox 7">
              <a:extLst>
                <a:ext uri="{FF2B5EF4-FFF2-40B4-BE49-F238E27FC236}">
                  <a16:creationId xmlns:a16="http://schemas.microsoft.com/office/drawing/2014/main" id="{3A9227F3-5E58-7B6D-C649-22D27B316C2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D92DAD75-F05E-E5A0-C482-4ACA1321CE4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3994D269-5EB5-FAB5-E272-5EF197688CA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C6D15FD6-7BEC-B465-BF32-D2CFCAE9B225}"/>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p14="http://schemas.microsoft.com/office/powerpoint/2010/main" val="243448022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Offices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300ft S DPI 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Civilian Casualties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8" name="TextBox 17">
            <a:extLst>
              <a:ext uri="{FF2B5EF4-FFF2-40B4-BE49-F238E27FC236}">
                <a16:creationId xmlns:a16="http://schemas.microsoft.com/office/drawing/2014/main" id="{2B8CC5AC-EB18-9825-CC9A-6C40D9180DD5}"/>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dirty="0">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dirty="0">
                <a:solidFill>
                  <a:schemeClr val="dk1"/>
                </a:solidFill>
              </a:endParaRPr>
            </a:p>
            <a:p>
              <a:pPr marL="0" lvl="0" indent="0" algn="ctr" rtl="0">
                <a:spcBef>
                  <a:spcPts val="0"/>
                </a:spcBef>
                <a:spcAft>
                  <a:spcPts val="0"/>
                </a:spcAft>
                <a:buNone/>
              </a:pPr>
              <a:r>
                <a:rPr lang="en-GB" b="1" dirty="0">
                  <a:solidFill>
                    <a:schemeClr val="dk1"/>
                  </a:solidFill>
                </a:rPr>
                <a:t>DPI</a:t>
              </a:r>
              <a:r>
                <a:rPr lang="fr" b="1" dirty="0">
                  <a:solidFill>
                    <a:schemeClr val="dk1"/>
                  </a:solidFill>
                </a:rPr>
                <a:t>:[XXXXXX]</a:t>
              </a:r>
              <a:endParaRPr b="1" dirty="0">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5" name="Google Shape;265;p2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grpSp>
        <p:nvGrpSpPr>
          <p:cNvPr id="2" name="Group 1">
            <a:extLst>
              <a:ext uri="{FF2B5EF4-FFF2-40B4-BE49-F238E27FC236}">
                <a16:creationId xmlns:a16="http://schemas.microsoft.com/office/drawing/2014/main" id="{D454DBA3-FA0E-8199-E554-EED3B3D0A0FC}"/>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id="{F35BCBBE-BF41-DD62-E7EE-19A862295CD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id="{DEE26DDF-5112-D577-9FDD-78DAC773BEE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id="{0490189C-A888-766B-CBB7-E73AD8C8F5AD}"/>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id="{1D481542-575A-3343-7F2D-6D9F4635EA0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7233615-2319-9E48-48EE-FFA6EE3610B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2CFFE51-3432-8C6E-8BDE-728A0C48ACE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6C921E9-7ADC-0F53-7C95-9E91B2FD91A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2E2247D-2FDA-2A21-5906-7CFB0847C72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FC10B82-EDA8-BF76-475B-2E0864B1FE2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E66F6FA5-A8B9-BDB3-8708-B9C9F9B105E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Severomorsk Ammunition Factory, SRN</a:t>
              </a:r>
            </a:p>
          </p:txBody>
        </p:sp>
        <p:sp>
          <p:nvSpPr>
            <p:cNvPr id="7" name="TextBox 6">
              <a:extLst>
                <a:ext uri="{FF2B5EF4-FFF2-40B4-BE49-F238E27FC236}">
                  <a16:creationId xmlns:a16="http://schemas.microsoft.com/office/drawing/2014/main" id="{87E7DEF1-1B45-0774-E18B-34C4092925C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SRNTGT100  CATCODE: 9</a:t>
              </a:r>
            </a:p>
            <a:p>
              <a:pPr marL="0" lvl="0" indent="0" algn="l" rtl="0">
                <a:spcBef>
                  <a:spcPts val="0"/>
                </a:spcBef>
                <a:spcAft>
                  <a:spcPts val="0"/>
                </a:spcAft>
                <a:buNone/>
              </a:pPr>
              <a:r>
                <a:rPr lang="en-GB" sz="1500" b="1" dirty="0"/>
                <a:t>MIDB GEO: </a:t>
              </a:r>
              <a:r>
                <a:rPr lang="pt-BR" sz="1500" b="1" dirty="0"/>
                <a:t>N 69 03.428 E 033 22.990</a:t>
              </a:r>
              <a:endParaRPr lang="en-GB" sz="1500" b="1" dirty="0"/>
            </a:p>
            <a:p>
              <a:pPr marL="0" lvl="0" indent="0" algn="l" rtl="0">
                <a:spcBef>
                  <a:spcPts val="0"/>
                </a:spcBef>
                <a:spcAft>
                  <a:spcPts val="0"/>
                </a:spcAft>
                <a:buNone/>
              </a:pPr>
              <a:r>
                <a:rPr lang="en-GB" sz="1500" b="1" dirty="0"/>
                <a:t>ICOD: 2011-JUL-06 DOI:2011-JUL-04</a:t>
              </a:r>
            </a:p>
          </p:txBody>
        </p:sp>
        <p:sp>
          <p:nvSpPr>
            <p:cNvPr id="8" name="TextBox 7">
              <a:extLst>
                <a:ext uri="{FF2B5EF4-FFF2-40B4-BE49-F238E27FC236}">
                  <a16:creationId xmlns:a16="http://schemas.microsoft.com/office/drawing/2014/main" id="{8825647A-F997-A05D-8434-5981CB9DE1C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id="{A793FE40-A456-BB17-7CAB-6F21CBD665D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id="{7B6245A7-D8F1-7037-E321-6FB67BD130B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id="{6A88ECC1-695F-0F61-62E7-7DE8FFA01116}"/>
                </a:ext>
              </a:extLst>
            </p:cNvPr>
            <p:cNvSpPr/>
            <p:nvPr/>
          </p:nvSpPr>
          <p:spPr>
            <a:xfrm>
              <a:off x="10304848" y="86212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2A8CA86-03F9-205A-4E3F-90AF905F24E4}"/>
              </a:ext>
            </a:extLst>
          </p:cNvPr>
          <p:cNvGrpSpPr/>
          <p:nvPr/>
        </p:nvGrpSpPr>
        <p:grpSpPr>
          <a:xfrm rot="21313752">
            <a:off x="361612" y="2271673"/>
            <a:ext cx="559046" cy="692832"/>
            <a:chOff x="15526400" y="3343535"/>
            <a:chExt cx="1172983" cy="1324523"/>
          </a:xfrm>
        </p:grpSpPr>
        <p:sp>
          <p:nvSpPr>
            <p:cNvPr id="19" name="Freeform: Shape 18">
              <a:extLst>
                <a:ext uri="{FF2B5EF4-FFF2-40B4-BE49-F238E27FC236}">
                  <a16:creationId xmlns:a16="http://schemas.microsoft.com/office/drawing/2014/main" id="{05F7CF2B-DE68-57C6-F7F5-37828A74514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96DF8F30-D5E7-4413-877B-ECA1353598ED}"/>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dirty="0">
                          <a:solidFill>
                            <a:schemeClr val="lt1"/>
                          </a:solidFill>
                        </a:rPr>
                        <a:t>ACRONYM</a:t>
                      </a:r>
                      <a:endParaRPr sz="1600" b="1" dirty="0">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en-GB" b="1" dirty="0"/>
                        <a:t>DPI</a:t>
                      </a: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3966</Words>
  <Application>Microsoft Office PowerPoint</Application>
  <PresentationFormat>Custom</PresentationFormat>
  <Paragraphs>740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Roboto</vt:lpstr>
      <vt:lpstr>Simple Light</vt:lpstr>
      <vt:lpstr>TARGET FOLDER  SRNTGT100  [Severomorsk Ammunition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4</cp:revision>
  <dcterms:modified xsi:type="dcterms:W3CDTF">2025-01-06T12:25:49Z</dcterms:modified>
</cp:coreProperties>
</file>